
<file path=[Content_Types].xml><?xml version="1.0" encoding="utf-8"?>
<Types xmlns="http://schemas.openxmlformats.org/package/2006/content-types">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p:restoredTop sz="94694"/>
  </p:normalViewPr>
  <p:slideViewPr>
    <p:cSldViewPr snapToGrid="0" snapToObjects="1">
      <p:cViewPr varScale="1">
        <p:scale>
          <a:sx n="121" d="100"/>
          <a:sy n="121" d="100"/>
        </p:scale>
        <p:origin x="7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C0F95-4FBE-D248-9405-338C70FCB86E}" type="datetimeFigureOut">
              <a:rPr lang="en-US" smtClean="0"/>
              <a:t>6/14/19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DD2BC0-9803-FD41-9ABD-2AB69AFEF531}" type="slidenum">
              <a:rPr lang="en-US" smtClean="0"/>
              <a:t>‹#›</a:t>
            </a:fld>
            <a:endParaRPr lang="en-US"/>
          </a:p>
        </p:txBody>
      </p:sp>
    </p:spTree>
    <p:extLst>
      <p:ext uri="{BB962C8B-B14F-4D97-AF65-F5344CB8AC3E}">
        <p14:creationId xmlns:p14="http://schemas.microsoft.com/office/powerpoint/2010/main" val="170093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a:t>
            </a:r>
            <a:r>
              <a:rPr lang="en-US" sz="1200" b="1" i="0" u="none" strike="noStrike" kern="1200" dirty="0">
                <a:solidFill>
                  <a:schemeClr val="tx1"/>
                </a:solidFill>
                <a:effectLst/>
                <a:latin typeface="+mn-lt"/>
                <a:ea typeface="+mn-ea"/>
                <a:cs typeface="+mn-cs"/>
              </a:rPr>
              <a:t>Audiovisual Environment Suite</a:t>
            </a:r>
            <a:r>
              <a:rPr lang="en-US" sz="1200" b="0" i="0" u="none" strike="noStrike" kern="1200" dirty="0">
                <a:solidFill>
                  <a:schemeClr val="tx1"/>
                </a:solidFill>
                <a:effectLst/>
                <a:latin typeface="+mn-lt"/>
                <a:ea typeface="+mn-ea"/>
                <a:cs typeface="+mn-cs"/>
              </a:rPr>
              <a:t> (AVES) is a set of five interactive systems which allow people to create and perform abstract animation and synthetic sound in real time. Each environment is an experimental attempt to design an interface which is supple and easy to learn</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2</a:t>
            </a:fld>
            <a:endParaRPr lang="en-US"/>
          </a:p>
        </p:txBody>
      </p:sp>
    </p:spTree>
    <p:extLst>
      <p:ext uri="{BB962C8B-B14F-4D97-AF65-F5344CB8AC3E}">
        <p14:creationId xmlns:p14="http://schemas.microsoft.com/office/powerpoint/2010/main" val="4240656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repeats a user's strokes end-over-end, enabling simultaneous specification of a line's shape and quality of movement. When placed into an 'inverse spectrogram', these marks are </a:t>
            </a:r>
            <a:r>
              <a:rPr lang="en-US" sz="1200" b="0" i="0" kern="1200" dirty="0" err="1">
                <a:solidFill>
                  <a:schemeClr val="tx1"/>
                </a:solidFill>
                <a:effectLst/>
                <a:latin typeface="+mn-lt"/>
                <a:ea typeface="+mn-ea"/>
                <a:cs typeface="+mn-cs"/>
              </a:rPr>
              <a:t>sonified</a:t>
            </a:r>
            <a:r>
              <a:rPr lang="en-US" sz="1200" b="0" i="0" kern="1200" dirty="0">
                <a:solidFill>
                  <a:schemeClr val="tx1"/>
                </a:solidFill>
                <a:effectLst/>
                <a:latin typeface="+mn-lt"/>
                <a:ea typeface="+mn-ea"/>
                <a:cs typeface="+mn-cs"/>
              </a:rPr>
              <a:t> by an additive synthesizer.</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3</a:t>
            </a:fld>
            <a:endParaRPr lang="en-US"/>
          </a:p>
        </p:txBody>
      </p:sp>
    </p:spTree>
    <p:extLst>
      <p:ext uri="{BB962C8B-B14F-4D97-AF65-F5344CB8AC3E}">
        <p14:creationId xmlns:p14="http://schemas.microsoft.com/office/powerpoint/2010/main" val="3117420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permits the user to create and manipulate a shimmering, nebulous cloud of color and sound. This glowing formlessness rapidly evolves, dissolves and disperses as it follows and responds to the user's movements</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4</a:t>
            </a:fld>
            <a:endParaRPr lang="en-US"/>
          </a:p>
        </p:txBody>
      </p:sp>
    </p:spTree>
    <p:extLst>
      <p:ext uri="{BB962C8B-B14F-4D97-AF65-F5344CB8AC3E}">
        <p14:creationId xmlns:p14="http://schemas.microsoft.com/office/powerpoint/2010/main" val="3468234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disperses and deflects soft-edged tendrils in response to the user's movements. Sound granules in a circular pitch-space create chorused drones as the tendrils grow</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5</a:t>
            </a:fld>
            <a:endParaRPr lang="en-US"/>
          </a:p>
        </p:txBody>
      </p:sp>
    </p:spTree>
    <p:extLst>
      <p:ext uri="{BB962C8B-B14F-4D97-AF65-F5344CB8AC3E}">
        <p14:creationId xmlns:p14="http://schemas.microsoft.com/office/powerpoint/2010/main" val="221671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wraps an animated score around the spine of a user's mark. As the marks are perpetually redrawn, they are </a:t>
            </a:r>
            <a:r>
              <a:rPr lang="en-US" sz="1200" b="0" i="0" kern="1200" dirty="0" err="1">
                <a:solidFill>
                  <a:schemeClr val="tx1"/>
                </a:solidFill>
                <a:effectLst/>
                <a:latin typeface="+mn-lt"/>
                <a:ea typeface="+mn-ea"/>
                <a:cs typeface="+mn-cs"/>
              </a:rPr>
              <a:t>sonified</a:t>
            </a:r>
            <a:r>
              <a:rPr lang="en-US" sz="1200" b="0" i="0" kern="1200" dirty="0">
                <a:solidFill>
                  <a:schemeClr val="tx1"/>
                </a:solidFill>
                <a:effectLst/>
                <a:latin typeface="+mn-lt"/>
                <a:ea typeface="+mn-ea"/>
                <a:cs typeface="+mn-cs"/>
              </a:rPr>
              <a:t> by a curvature-sensitive FM synthesizer. </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6</a:t>
            </a:fld>
            <a:endParaRPr lang="en-US"/>
          </a:p>
        </p:txBody>
      </p:sp>
    </p:spTree>
    <p:extLst>
      <p:ext uri="{BB962C8B-B14F-4D97-AF65-F5344CB8AC3E}">
        <p14:creationId xmlns:p14="http://schemas.microsoft.com/office/powerpoint/2010/main" val="2159735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allows the user to create animated compositions of glowing blobs. When a second cursor is played over the surface of the spots, it produces tones and chords from a Chebyshev </a:t>
            </a:r>
            <a:r>
              <a:rPr lang="en-US" sz="1200" b="0" i="0" kern="1200" dirty="0" err="1">
                <a:solidFill>
                  <a:schemeClr val="tx1"/>
                </a:solidFill>
                <a:effectLst/>
                <a:latin typeface="+mn-lt"/>
                <a:ea typeface="+mn-ea"/>
                <a:cs typeface="+mn-cs"/>
              </a:rPr>
              <a:t>waveshaping</a:t>
            </a:r>
            <a:r>
              <a:rPr lang="en-US" sz="1200" b="0" i="0" kern="1200" dirty="0">
                <a:solidFill>
                  <a:schemeClr val="tx1"/>
                </a:solidFill>
                <a:effectLst/>
                <a:latin typeface="+mn-lt"/>
                <a:ea typeface="+mn-ea"/>
                <a:cs typeface="+mn-cs"/>
              </a:rPr>
              <a:t> synthesizer. </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7</a:t>
            </a:fld>
            <a:endParaRPr lang="en-US"/>
          </a:p>
        </p:txBody>
      </p:sp>
    </p:spTree>
    <p:extLst>
      <p:ext uri="{BB962C8B-B14F-4D97-AF65-F5344CB8AC3E}">
        <p14:creationId xmlns:p14="http://schemas.microsoft.com/office/powerpoint/2010/main" val="3216330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Footfalls is an interactive audiovisual installation in which the stomping of the visitors’ feet creates cascading avalanches of bouncy virtual forms. In </a:t>
            </a:r>
            <a:r>
              <a:rPr lang="en-US" sz="1200" b="0" i="1" u="none" strike="noStrike" kern="1200" dirty="0">
                <a:solidFill>
                  <a:schemeClr val="tx1"/>
                </a:solidFill>
                <a:effectLst/>
                <a:latin typeface="+mn-lt"/>
                <a:ea typeface="+mn-ea"/>
                <a:cs typeface="+mn-cs"/>
              </a:rPr>
              <a:t>Footfalls</a:t>
            </a:r>
            <a:r>
              <a:rPr lang="en-US" sz="1200" b="0" i="0" u="none" strike="noStrike" kern="1200" dirty="0">
                <a:solidFill>
                  <a:schemeClr val="tx1"/>
                </a:solidFill>
                <a:effectLst/>
                <a:latin typeface="+mn-lt"/>
                <a:ea typeface="+mn-ea"/>
                <a:cs typeface="+mn-cs"/>
              </a:rPr>
              <a:t>, stepping and stomping sounds produced by the visitors’ feet are detected by microphones under the floor, and used to govern the size and number of virtual objects that fall from a six-meter high projection. The harder the visitors stomp, the more items fall. Using their silhouettes, visitors can then “catch” and “throw” these projected objects </a:t>
            </a:r>
            <a:r>
              <a:rPr lang="en-US" sz="1200" b="0" i="0" u="none" strike="noStrike" kern="1200" dirty="0" err="1">
                <a:solidFill>
                  <a:schemeClr val="tx1"/>
                </a:solidFill>
                <a:effectLst/>
                <a:latin typeface="+mn-lt"/>
                <a:ea typeface="+mn-ea"/>
                <a:cs typeface="+mn-cs"/>
              </a:rPr>
              <a:t>around.Footfalls</a:t>
            </a:r>
            <a:r>
              <a:rPr lang="en-US" sz="1200" b="0" i="0" u="none" strike="noStrike" kern="1200" dirty="0">
                <a:solidFill>
                  <a:schemeClr val="tx1"/>
                </a:solidFill>
                <a:effectLst/>
                <a:latin typeface="+mn-lt"/>
                <a:ea typeface="+mn-ea"/>
                <a:cs typeface="+mn-cs"/>
              </a:rPr>
              <a:t> is an interactive audiovisual installation in which the stomping of the visitors’ feet creates cascading avalanches of bouncy virtual forms.</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9</a:t>
            </a:fld>
            <a:endParaRPr lang="en-US"/>
          </a:p>
        </p:txBody>
      </p:sp>
    </p:spTree>
    <p:extLst>
      <p:ext uri="{BB962C8B-B14F-4D97-AF65-F5344CB8AC3E}">
        <p14:creationId xmlns:p14="http://schemas.microsoft.com/office/powerpoint/2010/main" val="1265656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an interactive installation which captures, records and replays the retroreflections (red-eye effects) from the eyes of its observers. In doing so it presents an image wholly constructed through the process of being observed.</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10</a:t>
            </a:fld>
            <a:endParaRPr lang="en-US"/>
          </a:p>
        </p:txBody>
      </p:sp>
    </p:spTree>
    <p:extLst>
      <p:ext uri="{BB962C8B-B14F-4D97-AF65-F5344CB8AC3E}">
        <p14:creationId xmlns:p14="http://schemas.microsoft.com/office/powerpoint/2010/main" val="3601678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u="none" strike="noStrike" kern="1200" dirty="0">
                <a:solidFill>
                  <a:schemeClr val="tx1"/>
                </a:solidFill>
                <a:effectLst/>
                <a:latin typeface="+mn-lt"/>
                <a:ea typeface="+mn-ea"/>
                <a:cs typeface="+mn-cs"/>
              </a:rPr>
              <a:t>Domestic Tension was one of a number of efforts by Bilal to highlight the violence and racism of US culture after 9/11, and to raise awareness about the suffering that Iraqis have faced for years.</a:t>
            </a:r>
          </a:p>
          <a:p>
            <a:pPr fontAlgn="base"/>
            <a:r>
              <a:rPr lang="en-US" sz="1200" b="0" i="0" u="none" strike="noStrike" kern="1200" dirty="0" err="1">
                <a:solidFill>
                  <a:schemeClr val="tx1"/>
                </a:solidFill>
                <a:effectLst/>
                <a:latin typeface="+mn-lt"/>
                <a:ea typeface="+mn-ea"/>
                <a:cs typeface="+mn-cs"/>
              </a:rPr>
              <a:t>Wafaa</a:t>
            </a:r>
            <a:r>
              <a:rPr lang="en-US" sz="1200" b="0" i="0" u="none" strike="noStrike" kern="1200" dirty="0">
                <a:solidFill>
                  <a:schemeClr val="tx1"/>
                </a:solidFill>
                <a:effectLst/>
                <a:latin typeface="+mn-lt"/>
                <a:ea typeface="+mn-ea"/>
                <a:cs typeface="+mn-cs"/>
              </a:rPr>
              <a:t> Bilal confined himself to a gallery space. He broadcasted over the internet 24/7, inviting viewers to watch and chat with him at all hours. The audience was also given the option of shooting Bilal with a robotically controlled paintball gun.</a:t>
            </a:r>
          </a:p>
          <a:p>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11</a:t>
            </a:fld>
            <a:endParaRPr lang="en-US"/>
          </a:p>
        </p:txBody>
      </p:sp>
    </p:spTree>
    <p:extLst>
      <p:ext uri="{BB962C8B-B14F-4D97-AF65-F5344CB8AC3E}">
        <p14:creationId xmlns:p14="http://schemas.microsoft.com/office/powerpoint/2010/main" val="2048656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project adopted the format of a first-person shooter videogame. Visitors could choose to fire or not, but they could only stand behind the gun, not in the place of the target.</a:t>
            </a:r>
          </a:p>
          <a:p>
            <a:r>
              <a:rPr lang="en-US" sz="1200" b="0" i="0" u="none" strike="noStrike" kern="1200" dirty="0">
                <a:solidFill>
                  <a:schemeClr val="tx1"/>
                </a:solidFill>
                <a:effectLst/>
                <a:latin typeface="+mn-lt"/>
                <a:ea typeface="+mn-ea"/>
                <a:cs typeface="+mn-cs"/>
              </a:rPr>
              <a:t>Over 65,000 paint pellets were fired at Bilal over the course of the thirty-day exhibition, from more than 136 countries.</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13</a:t>
            </a:fld>
            <a:endParaRPr lang="en-US"/>
          </a:p>
        </p:txBody>
      </p:sp>
    </p:spTree>
    <p:extLst>
      <p:ext uri="{BB962C8B-B14F-4D97-AF65-F5344CB8AC3E}">
        <p14:creationId xmlns:p14="http://schemas.microsoft.com/office/powerpoint/2010/main" val="362517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a:solidFill>
                  <a:schemeClr val="tx1"/>
                </a:solidFill>
                <a:effectLst/>
                <a:latin typeface="+mn-lt"/>
                <a:ea typeface="+mn-ea"/>
                <a:cs typeface="+mn-cs"/>
              </a:rPr>
              <a:t>Rozin’s</a:t>
            </a:r>
            <a:r>
              <a:rPr lang="en-US" sz="1200" b="0" i="0" u="none" strike="noStrike" kern="1200" dirty="0">
                <a:solidFill>
                  <a:schemeClr val="tx1"/>
                </a:solidFill>
                <a:effectLst/>
                <a:latin typeface="+mn-lt"/>
                <a:ea typeface="+mn-ea"/>
                <a:cs typeface="+mn-cs"/>
              </a:rPr>
              <a:t> anthropomorphic "</a:t>
            </a:r>
            <a:r>
              <a:rPr lang="en-US" sz="1200" b="0" i="0" u="none" strike="noStrike" kern="1200" dirty="0" err="1">
                <a:solidFill>
                  <a:schemeClr val="tx1"/>
                </a:solidFill>
                <a:effectLst/>
                <a:latin typeface="+mn-lt"/>
                <a:ea typeface="+mn-ea"/>
                <a:cs typeface="+mn-cs"/>
              </a:rPr>
              <a:t>PomPom</a:t>
            </a:r>
            <a:r>
              <a:rPr lang="en-US" sz="1200" b="0" i="0" u="none" strike="noStrike" kern="1200" dirty="0">
                <a:solidFill>
                  <a:schemeClr val="tx1"/>
                </a:solidFill>
                <a:effectLst/>
                <a:latin typeface="+mn-lt"/>
                <a:ea typeface="+mn-ea"/>
                <a:cs typeface="+mn-cs"/>
              </a:rPr>
              <a:t> Mirror" features a synchronized array of 928 spherical faux fur puffs. Organized into a three-dimensional grid of beige and black, the sculpture is controlled by hundreds of motors that build silhouettes of viewers using computer-vision. Along its surface, figures appear as fluffy animal-like representations within the picture plane, which is made permeable by a ‘push-pull’ forward and backward motion of meshed ‘pixels’. Ghostly traces fade and emerge, as the motorized composition hums in unified movement, seemingly alive and breathing as a body of its own.</a:t>
            </a:r>
            <a:endParaRPr lang="en-US" dirty="0"/>
          </a:p>
        </p:txBody>
      </p:sp>
      <p:sp>
        <p:nvSpPr>
          <p:cNvPr id="4" name="Slide Number Placeholder 3"/>
          <p:cNvSpPr>
            <a:spLocks noGrp="1"/>
          </p:cNvSpPr>
          <p:nvPr>
            <p:ph type="sldNum" sz="quarter" idx="5"/>
          </p:nvPr>
        </p:nvSpPr>
        <p:spPr/>
        <p:txBody>
          <a:bodyPr/>
          <a:lstStyle/>
          <a:p>
            <a:fld id="{52DD2BC0-9803-FD41-9ABD-2AB69AFEF531}" type="slidenum">
              <a:rPr lang="en-US" smtClean="0"/>
              <a:t>14</a:t>
            </a:fld>
            <a:endParaRPr lang="en-US"/>
          </a:p>
        </p:txBody>
      </p:sp>
    </p:spTree>
    <p:extLst>
      <p:ext uri="{BB962C8B-B14F-4D97-AF65-F5344CB8AC3E}">
        <p14:creationId xmlns:p14="http://schemas.microsoft.com/office/powerpoint/2010/main" val="2359969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3ED0C-1103-5549-BAFD-544354735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774AB6-ED22-6A41-87DF-A1F6C21A27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842CB2-7376-FC41-B30C-D8EE8003BD80}"/>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5" name="Footer Placeholder 4">
            <a:extLst>
              <a:ext uri="{FF2B5EF4-FFF2-40B4-BE49-F238E27FC236}">
                <a16:creationId xmlns:a16="http://schemas.microsoft.com/office/drawing/2014/main" id="{F5996423-ECF8-FA46-8E2D-6CC3FF9396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BE1295-A58D-F846-B96A-B52E68BC3AF3}"/>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3848383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0D46-B719-3C48-AC8C-A74FEAECDB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7D6162-7B96-C841-8B27-93FA3159D3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B756DA-CCB0-E14B-A979-3240B961F6B5}"/>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5" name="Footer Placeholder 4">
            <a:extLst>
              <a:ext uri="{FF2B5EF4-FFF2-40B4-BE49-F238E27FC236}">
                <a16:creationId xmlns:a16="http://schemas.microsoft.com/office/drawing/2014/main" id="{27E0D312-BA7A-7647-B215-E36B63605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CD788F-6A8E-434E-807D-E5D7733C2C7D}"/>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3420999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803D9-5567-8849-9BB8-576FCF2D5A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5646A2C-115C-5A4F-AFAF-9EE4D9D2A3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8F814A-887E-6340-9825-2B0A2D27CC38}"/>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5" name="Footer Placeholder 4">
            <a:extLst>
              <a:ext uri="{FF2B5EF4-FFF2-40B4-BE49-F238E27FC236}">
                <a16:creationId xmlns:a16="http://schemas.microsoft.com/office/drawing/2014/main" id="{9C747289-0183-7948-A9CC-247129AFE2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45D69-1892-324B-876F-8D4AF93EFAAC}"/>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2650199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51443-C9CB-324D-BAA8-203B80492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CF02EF-ECD2-014F-B4C0-F7BF661545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9BC24F-62BD-3C45-84C0-C3CD8FE18D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135AD8-08FB-4347-845E-DEAE90078A0D}"/>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6" name="Footer Placeholder 5">
            <a:extLst>
              <a:ext uri="{FF2B5EF4-FFF2-40B4-BE49-F238E27FC236}">
                <a16:creationId xmlns:a16="http://schemas.microsoft.com/office/drawing/2014/main" id="{B4EC0D0C-C72E-D843-8CB8-03BA1FDF3D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315107-33EA-884E-836E-5ACD401ABC23}"/>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990347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2001-1F0B-8B4D-88FC-5F88A20BE4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1DF5C4-8EB4-F446-A0E9-4028430815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20DDCE-EC32-EB44-9C5A-7F585CA177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580B10-AEFD-464B-A2C9-58A6E9ED73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C144A4-D4DC-C04F-B1D3-780D179D53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D1B798-3CA0-164A-935E-F0C4AF2CECF8}"/>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8" name="Footer Placeholder 7">
            <a:extLst>
              <a:ext uri="{FF2B5EF4-FFF2-40B4-BE49-F238E27FC236}">
                <a16:creationId xmlns:a16="http://schemas.microsoft.com/office/drawing/2014/main" id="{54E67CAD-44C8-BE4D-BC89-15DB717DA0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F92E43-27F8-AF4B-83F0-1DB4AE80597D}"/>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1290091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97EE4-AFAF-3241-989F-B4536B99A2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346A08-5CC7-EB4B-B9B0-A108B3E347C6}"/>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4" name="Footer Placeholder 3">
            <a:extLst>
              <a:ext uri="{FF2B5EF4-FFF2-40B4-BE49-F238E27FC236}">
                <a16:creationId xmlns:a16="http://schemas.microsoft.com/office/drawing/2014/main" id="{29527EAC-1F7B-B041-B9E5-FC89AA8507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F2E83F-9D36-CB47-8DCF-03AA33866E79}"/>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1318820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4D182E-2EA1-4B41-984F-A305A9AD9BCA}"/>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3" name="Footer Placeholder 2">
            <a:extLst>
              <a:ext uri="{FF2B5EF4-FFF2-40B4-BE49-F238E27FC236}">
                <a16:creationId xmlns:a16="http://schemas.microsoft.com/office/drawing/2014/main" id="{02888010-C331-7644-9B40-C3549C3BBC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69026B-44C7-4248-916B-B2C0982F9126}"/>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3579148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323C5-785F-3740-88D3-73825304A7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35C5B1-A6E5-824D-87FD-5B1C4F3C7E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0A61B9-7A10-C54A-9112-18797F837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2F3A77-22C9-3B4F-B676-338B27C4CF7D}"/>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6" name="Footer Placeholder 5">
            <a:extLst>
              <a:ext uri="{FF2B5EF4-FFF2-40B4-BE49-F238E27FC236}">
                <a16:creationId xmlns:a16="http://schemas.microsoft.com/office/drawing/2014/main" id="{696405F6-769B-1F45-82CA-01FB21DDEB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8431B-C7E3-EA4A-8989-3F3D7FC2FC2F}"/>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231348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75F9D-86D1-0149-AD78-B96148D6E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ECCB21-93BE-A14D-9037-66850CE248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97AB62-A212-CA4F-BB6B-D269FD3C2B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E8089A-E3C1-434E-BF83-E81655367F8E}"/>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6" name="Footer Placeholder 5">
            <a:extLst>
              <a:ext uri="{FF2B5EF4-FFF2-40B4-BE49-F238E27FC236}">
                <a16:creationId xmlns:a16="http://schemas.microsoft.com/office/drawing/2014/main" id="{C369B510-997B-394F-8369-9EFCC8451E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E6E2C-2834-7241-9FC0-E05593D75AFD}"/>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3789929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88D-47CA-904B-BB72-FED9B8BC73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800DC-99C7-284D-91D6-ACF2DED053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5F79B-8055-B046-88B6-8CE603E60FBA}"/>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5" name="Footer Placeholder 4">
            <a:extLst>
              <a:ext uri="{FF2B5EF4-FFF2-40B4-BE49-F238E27FC236}">
                <a16:creationId xmlns:a16="http://schemas.microsoft.com/office/drawing/2014/main" id="{15ABDBA2-A72A-AB41-98CC-9A395835D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AFDE2-16D3-3944-B065-1FFB2243B755}"/>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4188744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5B62B4-507B-B04A-9DFA-0BF6D1ACEB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74BC9D-FFDE-1345-8D5E-086FB9A055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17CD8C-1A79-3546-B7A7-E0B4CD6E6D5E}"/>
              </a:ext>
            </a:extLst>
          </p:cNvPr>
          <p:cNvSpPr>
            <a:spLocks noGrp="1"/>
          </p:cNvSpPr>
          <p:nvPr>
            <p:ph type="dt" sz="half" idx="10"/>
          </p:nvPr>
        </p:nvSpPr>
        <p:spPr/>
        <p:txBody>
          <a:bodyPr/>
          <a:lstStyle/>
          <a:p>
            <a:fld id="{72B3B105-27BB-0140-8337-D5E915A8C054}" type="datetimeFigureOut">
              <a:rPr lang="en-US" smtClean="0"/>
              <a:t>6/14/19</a:t>
            </a:fld>
            <a:endParaRPr lang="en-US"/>
          </a:p>
        </p:txBody>
      </p:sp>
      <p:sp>
        <p:nvSpPr>
          <p:cNvPr id="5" name="Footer Placeholder 4">
            <a:extLst>
              <a:ext uri="{FF2B5EF4-FFF2-40B4-BE49-F238E27FC236}">
                <a16:creationId xmlns:a16="http://schemas.microsoft.com/office/drawing/2014/main" id="{8D360D22-59BE-BC41-A702-2F1B543E8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700DC5-1B84-E044-A83D-5FE7C55F2F17}"/>
              </a:ext>
            </a:extLst>
          </p:cNvPr>
          <p:cNvSpPr>
            <a:spLocks noGrp="1"/>
          </p:cNvSpPr>
          <p:nvPr>
            <p:ph type="sldNum" sz="quarter" idx="12"/>
          </p:nvPr>
        </p:nvSpPr>
        <p:spPr/>
        <p:txBody>
          <a:bodyPr/>
          <a:lstStyle/>
          <a:p>
            <a:fld id="{C24A2441-B26B-C247-B5CD-1C53D1BB752C}" type="slidenum">
              <a:rPr lang="en-US" smtClean="0"/>
              <a:t>‹#›</a:t>
            </a:fld>
            <a:endParaRPr lang="en-US"/>
          </a:p>
        </p:txBody>
      </p:sp>
    </p:spTree>
    <p:extLst>
      <p:ext uri="{BB962C8B-B14F-4D97-AF65-F5344CB8AC3E}">
        <p14:creationId xmlns:p14="http://schemas.microsoft.com/office/powerpoint/2010/main" val="3420848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7F9475-89BB-4544-B51F-41DB3A8AC6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4CA56B-6900-C346-986A-75A9C14C85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EFC116-8BA4-694B-8C98-876B3B07D1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B3B105-27BB-0140-8337-D5E915A8C054}" type="datetimeFigureOut">
              <a:rPr lang="en-US" smtClean="0"/>
              <a:t>6/14/19</a:t>
            </a:fld>
            <a:endParaRPr lang="en-US"/>
          </a:p>
        </p:txBody>
      </p:sp>
      <p:sp>
        <p:nvSpPr>
          <p:cNvPr id="5" name="Footer Placeholder 4">
            <a:extLst>
              <a:ext uri="{FF2B5EF4-FFF2-40B4-BE49-F238E27FC236}">
                <a16:creationId xmlns:a16="http://schemas.microsoft.com/office/drawing/2014/main" id="{6128174D-0693-D24A-BF25-08DF246078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B34222-F511-C145-8AD6-D17085563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A2441-B26B-C247-B5CD-1C53D1BB752C}" type="slidenum">
              <a:rPr lang="en-US" smtClean="0"/>
              <a:t>‹#›</a:t>
            </a:fld>
            <a:endParaRPr lang="en-US"/>
          </a:p>
        </p:txBody>
      </p:sp>
    </p:spTree>
    <p:extLst>
      <p:ext uri="{BB962C8B-B14F-4D97-AF65-F5344CB8AC3E}">
        <p14:creationId xmlns:p14="http://schemas.microsoft.com/office/powerpoint/2010/main" val="1070846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ov"/><Relationship Id="rId1" Type="http://schemas.microsoft.com/office/2007/relationships/media" Target="../media/media4.mov"/><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ucVFa7re6x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vimeo.com/22756653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0.xml.rels><?xml version="1.0" encoding="UTF-8" standalone="yes"?>
<Relationships xmlns="http://schemas.openxmlformats.org/package/2006/relationships"><Relationship Id="rId3" Type="http://schemas.openxmlformats.org/officeDocument/2006/relationships/hyperlink" Target="https://vimeo.com/222998856"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archive.rhizome.org/anthology/domestic-tension/" TargetMode="External"/><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F_L6BC9O0rY&amp;list=UUt11epfyqEV5qBYNakUbARQ&amp;index=35" TargetMode="External"/><Relationship Id="rId7"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tiff"/><Relationship Id="rId5" Type="http://schemas.openxmlformats.org/officeDocument/2006/relationships/hyperlink" Target="https://www.youtube.com/user/mewafaa/videos" TargetMode="External"/><Relationship Id="rId4" Type="http://schemas.openxmlformats.org/officeDocument/2006/relationships/hyperlink" Target="https://www.youtube.com/watch?v=PtvvVbeaSHk&amp;list=UUt11epfyqEV5qBYNakUbARQ&amp;index=3"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vimeo.com/128375543"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hyperlink" Target="https://vimeo.com/31757775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lh3.googleusercontent.com/x0tAY6kksK9pUjvq-mW0FOPNuNQVXKQBP027iGIEzJygNM56yG7Fa1JSOutwUdbj4DS_9n4RQIQKFpWFaYoVQxz8ApMpOQxC15zAJaNrS0f2Nab6tD4mpLTQLFlKD1uHEha4pHGljyw">
            <a:extLst>
              <a:ext uri="{FF2B5EF4-FFF2-40B4-BE49-F238E27FC236}">
                <a16:creationId xmlns:a16="http://schemas.microsoft.com/office/drawing/2014/main" id="{5B6C2722-6097-0245-B2FE-CF234714A5F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9111" r="-1" b="-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EAFD6F-C670-6E42-BC41-2C3F212DE43C}"/>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Art, Technology, Interactivity</a:t>
            </a:r>
          </a:p>
        </p:txBody>
      </p:sp>
      <p:sp>
        <p:nvSpPr>
          <p:cNvPr id="3" name="Subtitle 2">
            <a:extLst>
              <a:ext uri="{FF2B5EF4-FFF2-40B4-BE49-F238E27FC236}">
                <a16:creationId xmlns:a16="http://schemas.microsoft.com/office/drawing/2014/main" id="{1461BAB9-0726-0740-88BF-350B9189682E}"/>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Yuli Zhao</a:t>
            </a:r>
          </a:p>
        </p:txBody>
      </p:sp>
    </p:spTree>
    <p:extLst>
      <p:ext uri="{BB962C8B-B14F-4D97-AF65-F5344CB8AC3E}">
        <p14:creationId xmlns:p14="http://schemas.microsoft.com/office/powerpoint/2010/main" val="36809722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0C01-CEF1-5D49-B7A2-616A0A888FA8}"/>
              </a:ext>
            </a:extLst>
          </p:cNvPr>
          <p:cNvSpPr>
            <a:spLocks noGrp="1"/>
          </p:cNvSpPr>
          <p:nvPr>
            <p:ph type="title"/>
          </p:nvPr>
        </p:nvSpPr>
        <p:spPr>
          <a:xfrm>
            <a:off x="433136" y="5264106"/>
            <a:ext cx="7834193" cy="1264588"/>
          </a:xfrm>
        </p:spPr>
        <p:txBody>
          <a:bodyPr vert="horz" lIns="91440" tIns="45720" rIns="91440" bIns="45720" rtlCol="0" anchor="ctr">
            <a:normAutofit/>
          </a:bodyPr>
          <a:lstStyle/>
          <a:p>
            <a:pPr algn="r"/>
            <a:r>
              <a:rPr lang="en-US" sz="2800" dirty="0"/>
              <a:t>An Audiovisual Environment Suite</a:t>
            </a:r>
            <a:br>
              <a:rPr lang="en-US" sz="2800" dirty="0"/>
            </a:br>
            <a:r>
              <a:rPr lang="en-US" sz="2800" dirty="0"/>
              <a:t>Golan Levin, 1998-2000</a:t>
            </a:r>
            <a:br>
              <a:rPr lang="en-US" sz="2800" dirty="0"/>
            </a:br>
            <a:endParaRPr lang="en-US" sz="2800" dirty="0"/>
          </a:p>
        </p:txBody>
      </p:sp>
      <p:pic>
        <p:nvPicPr>
          <p:cNvPr id="2050" name="Picture 2" descr="https://lh4.googleusercontent.com/XvFO_xB9FqNRpgsLi_jIKjTRuoZSsV4LHm2mxN1F7qVpN8V3xJvpVIaAVymhNsDCt8nseWYNoqPeXLlfCx1bxAqYR2vHPDjPFcvrQgZJfzyCnE1wX1n8Sn6gvN4jMi0GdPQS3pQqLP0">
            <a:extLst>
              <a:ext uri="{FF2B5EF4-FFF2-40B4-BE49-F238E27FC236}">
                <a16:creationId xmlns:a16="http://schemas.microsoft.com/office/drawing/2014/main" id="{9C176B9F-14A4-6B41-ADD6-0981823872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47" b="20535"/>
          <a:stretch/>
        </p:blipFill>
        <p:spPr bwMode="auto">
          <a:xfrm>
            <a:off x="-3983" y="10"/>
            <a:ext cx="12192000" cy="4571990"/>
          </a:xfrm>
          <a:prstGeom prst="rect">
            <a:avLst/>
          </a:prstGeom>
          <a:noFill/>
          <a:extLst>
            <a:ext uri="{909E8E84-426E-40DD-AFC4-6F175D3DCCD1}">
              <a14:hiddenFill xmlns:a14="http://schemas.microsoft.com/office/drawing/2010/main">
                <a:solidFill>
                  <a:srgbClr val="FFFFFF"/>
                </a:solidFill>
              </a14:hiddenFill>
            </a:ext>
          </a:extLst>
        </p:spPr>
      </p:pic>
      <p:cxnSp>
        <p:nvCxnSpPr>
          <p:cNvPr id="135" name="Straight Connector 134">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67658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171D6-B83A-AD41-81A9-3C0B5A41168D}"/>
              </a:ext>
            </a:extLst>
          </p:cNvPr>
          <p:cNvSpPr>
            <a:spLocks noGrp="1"/>
          </p:cNvSpPr>
          <p:nvPr>
            <p:ph type="title"/>
          </p:nvPr>
        </p:nvSpPr>
        <p:spPr>
          <a:xfrm>
            <a:off x="553994" y="253914"/>
            <a:ext cx="2362200" cy="2118583"/>
          </a:xfrm>
        </p:spPr>
        <p:txBody>
          <a:bodyPr/>
          <a:lstStyle/>
          <a:p>
            <a:pPr algn="r"/>
            <a:r>
              <a:rPr lang="en-US" dirty="0"/>
              <a:t>Yellowtail</a:t>
            </a:r>
            <a:br>
              <a:rPr lang="en-US" dirty="0"/>
            </a:br>
            <a:r>
              <a:rPr lang="en-US" dirty="0"/>
              <a:t> 1999</a:t>
            </a:r>
          </a:p>
        </p:txBody>
      </p:sp>
      <p:pic>
        <p:nvPicPr>
          <p:cNvPr id="4" name="Online Media 3" descr="yellowtail (Converted).mov">
            <a:hlinkClick r:id="" action="ppaction://media"/>
            <a:extLst>
              <a:ext uri="{FF2B5EF4-FFF2-40B4-BE49-F238E27FC236}">
                <a16:creationId xmlns:a16="http://schemas.microsoft.com/office/drawing/2014/main" id="{1B04EF25-F9B6-2D42-8EB9-1BF07A5E407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058019" y="0"/>
            <a:ext cx="9133981" cy="6849863"/>
          </a:xfrm>
        </p:spPr>
      </p:pic>
    </p:spTree>
    <p:extLst>
      <p:ext uri="{BB962C8B-B14F-4D97-AF65-F5344CB8AC3E}">
        <p14:creationId xmlns:p14="http://schemas.microsoft.com/office/powerpoint/2010/main" val="377819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4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aurora (Converted).mov">
            <a:hlinkClick r:id="" action="ppaction://media"/>
            <a:extLst>
              <a:ext uri="{FF2B5EF4-FFF2-40B4-BE49-F238E27FC236}">
                <a16:creationId xmlns:a16="http://schemas.microsoft.com/office/drawing/2014/main" id="{57782A8A-3474-1A49-89E4-ACE8788019C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14721" y="0"/>
            <a:ext cx="9077279" cy="6858000"/>
          </a:xfrm>
        </p:spPr>
      </p:pic>
      <p:sp>
        <p:nvSpPr>
          <p:cNvPr id="5" name="Title 1">
            <a:extLst>
              <a:ext uri="{FF2B5EF4-FFF2-40B4-BE49-F238E27FC236}">
                <a16:creationId xmlns:a16="http://schemas.microsoft.com/office/drawing/2014/main" id="{C204A636-54EE-BE40-A8BE-034C8DC819F9}"/>
              </a:ext>
            </a:extLst>
          </p:cNvPr>
          <p:cNvSpPr txBox="1">
            <a:spLocks/>
          </p:cNvSpPr>
          <p:nvPr/>
        </p:nvSpPr>
        <p:spPr>
          <a:xfrm>
            <a:off x="553994" y="253914"/>
            <a:ext cx="2362200" cy="2118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Aurora</a:t>
            </a:r>
            <a:br>
              <a:rPr lang="en-US" dirty="0"/>
            </a:br>
            <a:r>
              <a:rPr lang="en-US" dirty="0"/>
              <a:t> 1999</a:t>
            </a:r>
          </a:p>
        </p:txBody>
      </p:sp>
    </p:spTree>
    <p:extLst>
      <p:ext uri="{BB962C8B-B14F-4D97-AF65-F5344CB8AC3E}">
        <p14:creationId xmlns:p14="http://schemas.microsoft.com/office/powerpoint/2010/main" val="161885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9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floo (Converted).mov">
            <a:hlinkClick r:id="" action="ppaction://media"/>
            <a:extLst>
              <a:ext uri="{FF2B5EF4-FFF2-40B4-BE49-F238E27FC236}">
                <a16:creationId xmlns:a16="http://schemas.microsoft.com/office/drawing/2014/main" id="{969FD283-B9C0-314D-9F6D-1305D0F6479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14721" y="0"/>
            <a:ext cx="9077279" cy="6858000"/>
          </a:xfrm>
        </p:spPr>
      </p:pic>
      <p:sp>
        <p:nvSpPr>
          <p:cNvPr id="5" name="Title 1">
            <a:extLst>
              <a:ext uri="{FF2B5EF4-FFF2-40B4-BE49-F238E27FC236}">
                <a16:creationId xmlns:a16="http://schemas.microsoft.com/office/drawing/2014/main" id="{10DE1933-6053-7D4C-BE7C-950D51AAAED0}"/>
              </a:ext>
            </a:extLst>
          </p:cNvPr>
          <p:cNvSpPr>
            <a:spLocks noGrp="1"/>
          </p:cNvSpPr>
          <p:nvPr>
            <p:ph type="title"/>
          </p:nvPr>
        </p:nvSpPr>
        <p:spPr>
          <a:xfrm>
            <a:off x="553994" y="253914"/>
            <a:ext cx="2362200" cy="2118583"/>
          </a:xfrm>
        </p:spPr>
        <p:txBody>
          <a:bodyPr/>
          <a:lstStyle/>
          <a:p>
            <a:pPr algn="r"/>
            <a:r>
              <a:rPr lang="en-US" dirty="0" err="1"/>
              <a:t>Floo</a:t>
            </a:r>
            <a:br>
              <a:rPr lang="en-US" dirty="0"/>
            </a:br>
            <a:r>
              <a:rPr lang="en-US" dirty="0"/>
              <a:t> 1999</a:t>
            </a:r>
          </a:p>
        </p:txBody>
      </p:sp>
    </p:spTree>
    <p:extLst>
      <p:ext uri="{BB962C8B-B14F-4D97-AF65-F5344CB8AC3E}">
        <p14:creationId xmlns:p14="http://schemas.microsoft.com/office/powerpoint/2010/main" val="141362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7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loom (Converted).mov">
            <a:hlinkClick r:id="" action="ppaction://media"/>
            <a:extLst>
              <a:ext uri="{FF2B5EF4-FFF2-40B4-BE49-F238E27FC236}">
                <a16:creationId xmlns:a16="http://schemas.microsoft.com/office/drawing/2014/main" id="{EBD83555-92D5-C347-9061-69F3EA3141C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047168" y="0"/>
            <a:ext cx="9144832" cy="6858000"/>
          </a:xfrm>
        </p:spPr>
      </p:pic>
      <p:sp>
        <p:nvSpPr>
          <p:cNvPr id="5" name="Title 1">
            <a:extLst>
              <a:ext uri="{FF2B5EF4-FFF2-40B4-BE49-F238E27FC236}">
                <a16:creationId xmlns:a16="http://schemas.microsoft.com/office/drawing/2014/main" id="{607AC77B-B9F6-9E48-BFDE-55D1834FFC37}"/>
              </a:ext>
            </a:extLst>
          </p:cNvPr>
          <p:cNvSpPr>
            <a:spLocks noGrp="1"/>
          </p:cNvSpPr>
          <p:nvPr>
            <p:ph type="title"/>
          </p:nvPr>
        </p:nvSpPr>
        <p:spPr>
          <a:xfrm>
            <a:off x="553994" y="253914"/>
            <a:ext cx="2362200" cy="2118583"/>
          </a:xfrm>
        </p:spPr>
        <p:txBody>
          <a:bodyPr/>
          <a:lstStyle/>
          <a:p>
            <a:pPr algn="r"/>
            <a:r>
              <a:rPr lang="en-US" dirty="0"/>
              <a:t>Loom</a:t>
            </a:r>
            <a:br>
              <a:rPr lang="en-US" dirty="0"/>
            </a:br>
            <a:r>
              <a:rPr lang="en-US" dirty="0"/>
              <a:t> 1999</a:t>
            </a:r>
          </a:p>
        </p:txBody>
      </p:sp>
    </p:spTree>
    <p:extLst>
      <p:ext uri="{BB962C8B-B14F-4D97-AF65-F5344CB8AC3E}">
        <p14:creationId xmlns:p14="http://schemas.microsoft.com/office/powerpoint/2010/main" val="188441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9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7725B9-A974-B74F-AD7C-290396E7B838}"/>
              </a:ext>
            </a:extLst>
          </p:cNvPr>
          <p:cNvPicPr>
            <a:picLocks noChangeAspect="1"/>
          </p:cNvPicPr>
          <p:nvPr/>
        </p:nvPicPr>
        <p:blipFill>
          <a:blip r:embed="rId3"/>
          <a:stretch>
            <a:fillRect/>
          </a:stretch>
        </p:blipFill>
        <p:spPr>
          <a:xfrm>
            <a:off x="3067650" y="0"/>
            <a:ext cx="10715625" cy="6858000"/>
          </a:xfrm>
          <a:prstGeom prst="rect">
            <a:avLst/>
          </a:prstGeom>
        </p:spPr>
      </p:pic>
      <p:sp>
        <p:nvSpPr>
          <p:cNvPr id="6" name="Title 1">
            <a:extLst>
              <a:ext uri="{FF2B5EF4-FFF2-40B4-BE49-F238E27FC236}">
                <a16:creationId xmlns:a16="http://schemas.microsoft.com/office/drawing/2014/main" id="{9547E78B-BC5A-DC42-A3D5-DE717F62F46E}"/>
              </a:ext>
            </a:extLst>
          </p:cNvPr>
          <p:cNvSpPr>
            <a:spLocks noGrp="1"/>
          </p:cNvSpPr>
          <p:nvPr>
            <p:ph type="title"/>
          </p:nvPr>
        </p:nvSpPr>
        <p:spPr>
          <a:xfrm>
            <a:off x="553994" y="253914"/>
            <a:ext cx="2362200" cy="2118583"/>
          </a:xfrm>
        </p:spPr>
        <p:txBody>
          <a:bodyPr/>
          <a:lstStyle/>
          <a:p>
            <a:pPr algn="r"/>
            <a:r>
              <a:rPr lang="en-US" dirty="0" err="1"/>
              <a:t>Warbo</a:t>
            </a:r>
            <a:br>
              <a:rPr lang="en-US" dirty="0"/>
            </a:br>
            <a:r>
              <a:rPr lang="en-US" dirty="0"/>
              <a:t> 2000</a:t>
            </a:r>
          </a:p>
        </p:txBody>
      </p:sp>
    </p:spTree>
    <p:extLst>
      <p:ext uri="{BB962C8B-B14F-4D97-AF65-F5344CB8AC3E}">
        <p14:creationId xmlns:p14="http://schemas.microsoft.com/office/powerpoint/2010/main" val="183969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816A-9E17-1646-8FEC-B04583CE298D}"/>
              </a:ext>
            </a:extLst>
          </p:cNvPr>
          <p:cNvSpPr>
            <a:spLocks noGrp="1"/>
          </p:cNvSpPr>
          <p:nvPr>
            <p:ph type="title"/>
          </p:nvPr>
        </p:nvSpPr>
        <p:spPr/>
        <p:txBody>
          <a:bodyPr/>
          <a:lstStyle/>
          <a:p>
            <a:pPr algn="ctr"/>
            <a:r>
              <a:rPr lang="en-US" dirty="0"/>
              <a:t>Scribble Concert</a:t>
            </a:r>
            <a:br>
              <a:rPr lang="en-US" dirty="0"/>
            </a:br>
            <a:r>
              <a:rPr lang="en-US" sz="3200" dirty="0"/>
              <a:t>Ars Electronica, 2000</a:t>
            </a:r>
          </a:p>
        </p:txBody>
      </p:sp>
      <p:sp>
        <p:nvSpPr>
          <p:cNvPr id="3" name="Content Placeholder 2">
            <a:extLst>
              <a:ext uri="{FF2B5EF4-FFF2-40B4-BE49-F238E27FC236}">
                <a16:creationId xmlns:a16="http://schemas.microsoft.com/office/drawing/2014/main" id="{87247FCA-9D40-8647-B222-C2CF239530A6}"/>
              </a:ext>
            </a:extLst>
          </p:cNvPr>
          <p:cNvSpPr>
            <a:spLocks noGrp="1"/>
          </p:cNvSpPr>
          <p:nvPr>
            <p:ph idx="1"/>
          </p:nvPr>
        </p:nvSpPr>
        <p:spPr/>
        <p:txBody>
          <a:bodyPr/>
          <a:lstStyle/>
          <a:p>
            <a:r>
              <a:rPr lang="en-US" dirty="0">
                <a:hlinkClick r:id="rId2"/>
              </a:rPr>
              <a:t>https://www.youtube.com/watch?v=ucVFa7re6xI</a:t>
            </a:r>
            <a:endParaRPr lang="en-US" dirty="0"/>
          </a:p>
          <a:p>
            <a:endParaRPr lang="en-US" dirty="0"/>
          </a:p>
        </p:txBody>
      </p:sp>
    </p:spTree>
    <p:extLst>
      <p:ext uri="{BB962C8B-B14F-4D97-AF65-F5344CB8AC3E}">
        <p14:creationId xmlns:p14="http://schemas.microsoft.com/office/powerpoint/2010/main" val="3821644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130E4-DA61-0048-8EE8-9CED4CE5AFCC}"/>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en-US" sz="2800" dirty="0"/>
              <a:t>Footballs</a:t>
            </a:r>
            <a:br>
              <a:rPr lang="en-US" sz="2800" dirty="0"/>
            </a:br>
            <a:r>
              <a:rPr lang="en-US" sz="2800" dirty="0"/>
              <a:t>Golan Levin &amp; Zachary Lieberman, 2006</a:t>
            </a:r>
            <a:br>
              <a:rPr lang="en-US" sz="2400" dirty="0"/>
            </a:br>
            <a:r>
              <a:rPr lang="en-US" sz="2400" dirty="0">
                <a:hlinkClick r:id="rId3"/>
              </a:rPr>
              <a:t>https://vimeo.com/227566535</a:t>
            </a:r>
            <a:endParaRPr lang="en-US" sz="2400" dirty="0"/>
          </a:p>
        </p:txBody>
      </p:sp>
      <p:pic>
        <p:nvPicPr>
          <p:cNvPr id="4" name="Picture 3">
            <a:extLst>
              <a:ext uri="{FF2B5EF4-FFF2-40B4-BE49-F238E27FC236}">
                <a16:creationId xmlns:a16="http://schemas.microsoft.com/office/drawing/2014/main" id="{1A436A0E-66B0-FD40-9BF4-7604801C7EE8}"/>
              </a:ext>
            </a:extLst>
          </p:cNvPr>
          <p:cNvPicPr>
            <a:picLocks noChangeAspect="1"/>
          </p:cNvPicPr>
          <p:nvPr/>
        </p:nvPicPr>
        <p:blipFill rotWithShape="1">
          <a:blip r:embed="rId4"/>
          <a:srcRect t="21466"/>
          <a:stretch/>
        </p:blipFill>
        <p:spPr>
          <a:xfrm>
            <a:off x="-3983" y="10"/>
            <a:ext cx="12192000" cy="4571990"/>
          </a:xfrm>
          <a:prstGeom prst="rect">
            <a:avLst/>
          </a:prstGeom>
        </p:spPr>
      </p:pic>
      <p:cxnSp>
        <p:nvCxnSpPr>
          <p:cNvPr id="32" name="Straight Connector 31">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737237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D3A2-D363-DF48-867B-6A32420181C3}"/>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en-US" sz="2800" dirty="0"/>
              <a:t>Eyeshine</a:t>
            </a:r>
            <a:br>
              <a:rPr lang="en-US" sz="2800" dirty="0"/>
            </a:br>
            <a:r>
              <a:rPr lang="en-US" sz="2800" dirty="0"/>
              <a:t>Golan Levin &amp; Kyle McDonald, 2011</a:t>
            </a:r>
            <a:br>
              <a:rPr lang="en-US" sz="2400" dirty="0"/>
            </a:br>
            <a:r>
              <a:rPr lang="en-US" sz="2400" dirty="0">
                <a:hlinkClick r:id="rId3"/>
              </a:rPr>
              <a:t>https://vimeo.com/222998856</a:t>
            </a:r>
            <a:endParaRPr lang="en-US" sz="2400" dirty="0"/>
          </a:p>
        </p:txBody>
      </p:sp>
      <p:pic>
        <p:nvPicPr>
          <p:cNvPr id="4" name="Picture 3">
            <a:extLst>
              <a:ext uri="{FF2B5EF4-FFF2-40B4-BE49-F238E27FC236}">
                <a16:creationId xmlns:a16="http://schemas.microsoft.com/office/drawing/2014/main" id="{2ECF25A4-F4CB-8247-968F-D3BEEF8D36E1}"/>
              </a:ext>
            </a:extLst>
          </p:cNvPr>
          <p:cNvPicPr>
            <a:picLocks noChangeAspect="1"/>
          </p:cNvPicPr>
          <p:nvPr/>
        </p:nvPicPr>
        <p:blipFill rotWithShape="1">
          <a:blip r:embed="rId4"/>
          <a:srcRect r="4667"/>
          <a:stretch/>
        </p:blipFill>
        <p:spPr>
          <a:xfrm>
            <a:off x="-3983" y="10"/>
            <a:ext cx="12192000" cy="4571990"/>
          </a:xfrm>
          <a:prstGeom prst="rect">
            <a:avLst/>
          </a:prstGeom>
        </p:spPr>
      </p:pic>
      <p:cxnSp>
        <p:nvCxnSpPr>
          <p:cNvPr id="18" name="Straight Connector 17">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21901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BCB29-22DD-B643-A013-18F805D8A0B6}"/>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en-US" sz="2800" dirty="0"/>
              <a:t>Domestic Tension</a:t>
            </a:r>
            <a:br>
              <a:rPr lang="en-US" sz="2800" dirty="0"/>
            </a:br>
            <a:r>
              <a:rPr lang="en-US" sz="2800" dirty="0" err="1"/>
              <a:t>Wafaa</a:t>
            </a:r>
            <a:r>
              <a:rPr lang="en-US" sz="2800" dirty="0"/>
              <a:t> Bilal, 2007</a:t>
            </a:r>
          </a:p>
        </p:txBody>
      </p:sp>
      <p:pic>
        <p:nvPicPr>
          <p:cNvPr id="4" name="Picture 3">
            <a:extLst>
              <a:ext uri="{FF2B5EF4-FFF2-40B4-BE49-F238E27FC236}">
                <a16:creationId xmlns:a16="http://schemas.microsoft.com/office/drawing/2014/main" id="{18705780-0AD8-044C-B10E-9A82CF298428}"/>
              </a:ext>
            </a:extLst>
          </p:cNvPr>
          <p:cNvPicPr>
            <a:picLocks noChangeAspect="1"/>
          </p:cNvPicPr>
          <p:nvPr/>
        </p:nvPicPr>
        <p:blipFill rotWithShape="1">
          <a:blip r:embed="rId3"/>
          <a:srcRect t="16215" b="36166"/>
          <a:stretch/>
        </p:blipFill>
        <p:spPr>
          <a:xfrm>
            <a:off x="-3983" y="10"/>
            <a:ext cx="12192000" cy="4571990"/>
          </a:xfrm>
          <a:prstGeom prst="rect">
            <a:avLst/>
          </a:prstGeom>
        </p:spPr>
      </p:pic>
      <p:cxnSp>
        <p:nvCxnSpPr>
          <p:cNvPr id="18" name="Straight Connector 17">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47475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8504B2-5256-8448-9C78-7F1B8EEDC926}"/>
              </a:ext>
            </a:extLst>
          </p:cNvPr>
          <p:cNvPicPr>
            <a:picLocks noChangeAspect="1"/>
          </p:cNvPicPr>
          <p:nvPr/>
        </p:nvPicPr>
        <p:blipFill>
          <a:blip r:embed="rId2"/>
          <a:stretch>
            <a:fillRect/>
          </a:stretch>
        </p:blipFill>
        <p:spPr>
          <a:xfrm>
            <a:off x="838200" y="875022"/>
            <a:ext cx="10475966" cy="5810887"/>
          </a:xfrm>
          <a:prstGeom prst="rect">
            <a:avLst/>
          </a:prstGeom>
        </p:spPr>
      </p:pic>
      <p:sp>
        <p:nvSpPr>
          <p:cNvPr id="2" name="Title 1">
            <a:extLst>
              <a:ext uri="{FF2B5EF4-FFF2-40B4-BE49-F238E27FC236}">
                <a16:creationId xmlns:a16="http://schemas.microsoft.com/office/drawing/2014/main" id="{AAA4C990-488C-0C42-A65F-2A843B56F4CE}"/>
              </a:ext>
            </a:extLst>
          </p:cNvPr>
          <p:cNvSpPr>
            <a:spLocks noGrp="1"/>
          </p:cNvSpPr>
          <p:nvPr>
            <p:ph type="title"/>
          </p:nvPr>
        </p:nvSpPr>
        <p:spPr>
          <a:xfrm>
            <a:off x="838200" y="0"/>
            <a:ext cx="10515600" cy="1019792"/>
          </a:xfrm>
        </p:spPr>
        <p:txBody>
          <a:bodyPr>
            <a:normAutofit/>
          </a:bodyPr>
          <a:lstStyle/>
          <a:p>
            <a:r>
              <a:rPr lang="en-US" sz="2400" dirty="0">
                <a:hlinkClick r:id="rId3"/>
              </a:rPr>
              <a:t>http://archive.rhizome.org/anthology/domestic-tension/</a:t>
            </a:r>
            <a:endParaRPr lang="en-US" sz="2400" dirty="0"/>
          </a:p>
        </p:txBody>
      </p:sp>
    </p:spTree>
    <p:extLst>
      <p:ext uri="{BB962C8B-B14F-4D97-AF65-F5344CB8AC3E}">
        <p14:creationId xmlns:p14="http://schemas.microsoft.com/office/powerpoint/2010/main" val="3404870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59132-9BC8-5242-BF21-204E7C270EBC}"/>
              </a:ext>
            </a:extLst>
          </p:cNvPr>
          <p:cNvSpPr>
            <a:spLocks noGrp="1"/>
          </p:cNvSpPr>
          <p:nvPr>
            <p:ph type="title"/>
          </p:nvPr>
        </p:nvSpPr>
        <p:spPr/>
        <p:txBody>
          <a:bodyPr>
            <a:normAutofit/>
          </a:bodyPr>
          <a:lstStyle/>
          <a:p>
            <a:r>
              <a:rPr lang="en-US" sz="2000" dirty="0">
                <a:hlinkClick r:id="rId3"/>
              </a:rPr>
              <a:t>https://www.youtube.com/watch?v=F_L6BC9O0rY&amp;list=UUt11epfyqEV5qBYNakUbARQ&amp;index=35</a:t>
            </a:r>
            <a:br>
              <a:rPr lang="en-US" sz="2000" dirty="0"/>
            </a:br>
            <a:r>
              <a:rPr lang="en-US" sz="2000" dirty="0">
                <a:hlinkClick r:id="rId4"/>
              </a:rPr>
              <a:t>https://www.youtube.com/watch?v=PtvvVbeaSHk&amp;list=UUt11epfyqEV5qBYNakUbARQ&amp;index=3</a:t>
            </a:r>
            <a:br>
              <a:rPr lang="en-US" sz="2000" dirty="0"/>
            </a:br>
            <a:r>
              <a:rPr lang="en-US" sz="2000" dirty="0">
                <a:hlinkClick r:id="rId5"/>
              </a:rPr>
              <a:t>https://www.youtube.com/user/mewafaa/videos</a:t>
            </a:r>
            <a:br>
              <a:rPr lang="en-US" sz="2000" dirty="0"/>
            </a:br>
            <a:endParaRPr lang="en-US" sz="2000" dirty="0"/>
          </a:p>
        </p:txBody>
      </p:sp>
      <p:pic>
        <p:nvPicPr>
          <p:cNvPr id="4" name="Picture 3">
            <a:extLst>
              <a:ext uri="{FF2B5EF4-FFF2-40B4-BE49-F238E27FC236}">
                <a16:creationId xmlns:a16="http://schemas.microsoft.com/office/drawing/2014/main" id="{93079836-BE3A-7D4C-B2F4-28006BA68AAD}"/>
              </a:ext>
            </a:extLst>
          </p:cNvPr>
          <p:cNvPicPr>
            <a:picLocks noChangeAspect="1"/>
          </p:cNvPicPr>
          <p:nvPr/>
        </p:nvPicPr>
        <p:blipFill>
          <a:blip r:embed="rId6"/>
          <a:stretch>
            <a:fillRect/>
          </a:stretch>
        </p:blipFill>
        <p:spPr>
          <a:xfrm>
            <a:off x="483121" y="1844792"/>
            <a:ext cx="7189611" cy="4793074"/>
          </a:xfrm>
          <a:prstGeom prst="rect">
            <a:avLst/>
          </a:prstGeom>
        </p:spPr>
      </p:pic>
      <p:pic>
        <p:nvPicPr>
          <p:cNvPr id="5" name="Picture 4">
            <a:extLst>
              <a:ext uri="{FF2B5EF4-FFF2-40B4-BE49-F238E27FC236}">
                <a16:creationId xmlns:a16="http://schemas.microsoft.com/office/drawing/2014/main" id="{B07DA9D0-2B8D-2746-AF45-09904251314F}"/>
              </a:ext>
            </a:extLst>
          </p:cNvPr>
          <p:cNvPicPr>
            <a:picLocks noChangeAspect="1"/>
          </p:cNvPicPr>
          <p:nvPr/>
        </p:nvPicPr>
        <p:blipFill>
          <a:blip r:embed="rId7"/>
          <a:stretch>
            <a:fillRect/>
          </a:stretch>
        </p:blipFill>
        <p:spPr>
          <a:xfrm>
            <a:off x="7941397" y="1844792"/>
            <a:ext cx="3767482" cy="4793074"/>
          </a:xfrm>
          <a:prstGeom prst="rect">
            <a:avLst/>
          </a:prstGeom>
        </p:spPr>
      </p:pic>
    </p:spTree>
    <p:extLst>
      <p:ext uri="{BB962C8B-B14F-4D97-AF65-F5344CB8AC3E}">
        <p14:creationId xmlns:p14="http://schemas.microsoft.com/office/powerpoint/2010/main" val="3828354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50779-147B-FC43-BB23-84044046F6D1}"/>
              </a:ext>
            </a:extLst>
          </p:cNvPr>
          <p:cNvSpPr>
            <a:spLocks noGrp="1"/>
          </p:cNvSpPr>
          <p:nvPr>
            <p:ph type="title"/>
          </p:nvPr>
        </p:nvSpPr>
        <p:spPr>
          <a:xfrm>
            <a:off x="433136" y="5264106"/>
            <a:ext cx="7834193" cy="1264588"/>
          </a:xfrm>
        </p:spPr>
        <p:txBody>
          <a:bodyPr vert="horz" lIns="91440" tIns="45720" rIns="91440" bIns="45720" rtlCol="0" anchor="ctr">
            <a:noAutofit/>
          </a:bodyPr>
          <a:lstStyle/>
          <a:p>
            <a:pPr algn="r"/>
            <a:r>
              <a:rPr lang="en-US" sz="2800" dirty="0" err="1"/>
              <a:t>PomPom</a:t>
            </a:r>
            <a:r>
              <a:rPr lang="en-US" sz="2800" dirty="0"/>
              <a:t> Mirror</a:t>
            </a:r>
            <a:br>
              <a:rPr lang="en-US" sz="2800" dirty="0"/>
            </a:br>
            <a:r>
              <a:rPr lang="en-US" sz="2800" dirty="0"/>
              <a:t>Daniel </a:t>
            </a:r>
            <a:r>
              <a:rPr lang="en-US" sz="2800" dirty="0" err="1"/>
              <a:t>Rozin</a:t>
            </a:r>
            <a:r>
              <a:rPr lang="en-US" sz="2800" dirty="0"/>
              <a:t>, 2015</a:t>
            </a:r>
            <a:br>
              <a:rPr lang="en-US" sz="2400" dirty="0"/>
            </a:br>
            <a:r>
              <a:rPr lang="en-US" sz="2400" dirty="0">
                <a:hlinkClick r:id="rId3"/>
              </a:rPr>
              <a:t>https://vimeo.com/128375543</a:t>
            </a:r>
            <a:br>
              <a:rPr lang="en-US" sz="2400" dirty="0"/>
            </a:br>
            <a:endParaRPr lang="en-US" sz="2400" dirty="0"/>
          </a:p>
        </p:txBody>
      </p:sp>
      <p:pic>
        <p:nvPicPr>
          <p:cNvPr id="4" name="Picture 3">
            <a:extLst>
              <a:ext uri="{FF2B5EF4-FFF2-40B4-BE49-F238E27FC236}">
                <a16:creationId xmlns:a16="http://schemas.microsoft.com/office/drawing/2014/main" id="{1127894C-7E67-BE44-AFCB-58898D4919D9}"/>
              </a:ext>
            </a:extLst>
          </p:cNvPr>
          <p:cNvPicPr>
            <a:picLocks noChangeAspect="1"/>
          </p:cNvPicPr>
          <p:nvPr/>
        </p:nvPicPr>
        <p:blipFill rotWithShape="1">
          <a:blip r:embed="rId4"/>
          <a:srcRect t="25449" b="7885"/>
          <a:stretch/>
        </p:blipFill>
        <p:spPr>
          <a:xfrm>
            <a:off x="-3983" y="10"/>
            <a:ext cx="12192000" cy="4571990"/>
          </a:xfrm>
          <a:prstGeom prst="rect">
            <a:avLst/>
          </a:prstGeom>
        </p:spPr>
      </p:pic>
      <p:cxnSp>
        <p:nvCxnSpPr>
          <p:cNvPr id="27" name="Straight Connector 26">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5548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52497AD-42E6-7C4F-8B94-D10FC5226AB5}"/>
              </a:ext>
            </a:extLst>
          </p:cNvPr>
          <p:cNvSpPr>
            <a:spLocks noGrp="1"/>
          </p:cNvSpPr>
          <p:nvPr>
            <p:ph type="title"/>
          </p:nvPr>
        </p:nvSpPr>
        <p:spPr>
          <a:xfrm>
            <a:off x="433136" y="5180539"/>
            <a:ext cx="7834193" cy="1264588"/>
          </a:xfrm>
        </p:spPr>
        <p:txBody>
          <a:bodyPr vert="horz" lIns="91440" tIns="45720" rIns="91440" bIns="45720" rtlCol="0" anchor="ctr">
            <a:normAutofit fontScale="90000"/>
          </a:bodyPr>
          <a:lstStyle/>
          <a:p>
            <a:pPr algn="r"/>
            <a:r>
              <a:rPr lang="en-US" sz="2800" dirty="0"/>
              <a:t>Fabric Mirror</a:t>
            </a:r>
            <a:br>
              <a:rPr lang="en-US" sz="2800" dirty="0"/>
            </a:br>
            <a:r>
              <a:rPr lang="en-US" sz="2800" dirty="0"/>
              <a:t>Daniel </a:t>
            </a:r>
            <a:r>
              <a:rPr lang="en-US" sz="2800" dirty="0" err="1"/>
              <a:t>Rozin</a:t>
            </a:r>
            <a:r>
              <a:rPr lang="en-US" sz="2800" dirty="0"/>
              <a:t>, 2019</a:t>
            </a:r>
            <a:br>
              <a:rPr lang="en-US" sz="2000" dirty="0"/>
            </a:br>
            <a:r>
              <a:rPr lang="en-US" sz="2000" dirty="0">
                <a:hlinkClick r:id="rId2"/>
              </a:rPr>
              <a:t>https://vimeo.com/317577759</a:t>
            </a:r>
            <a:br>
              <a:rPr lang="en-US" sz="2000" dirty="0"/>
            </a:br>
            <a:endParaRPr lang="en-US" sz="2000" dirty="0"/>
          </a:p>
        </p:txBody>
      </p:sp>
      <p:pic>
        <p:nvPicPr>
          <p:cNvPr id="6" name="Picture 5">
            <a:extLst>
              <a:ext uri="{FF2B5EF4-FFF2-40B4-BE49-F238E27FC236}">
                <a16:creationId xmlns:a16="http://schemas.microsoft.com/office/drawing/2014/main" id="{CEE67687-90A4-8141-BB02-A684C4A3656B}"/>
              </a:ext>
            </a:extLst>
          </p:cNvPr>
          <p:cNvPicPr>
            <a:picLocks noChangeAspect="1"/>
          </p:cNvPicPr>
          <p:nvPr/>
        </p:nvPicPr>
        <p:blipFill rotWithShape="1">
          <a:blip r:embed="rId3"/>
          <a:srcRect t="25361" b="18459"/>
          <a:stretch/>
        </p:blipFill>
        <p:spPr>
          <a:xfrm>
            <a:off x="0" y="0"/>
            <a:ext cx="12192000" cy="4571990"/>
          </a:xfrm>
          <a:prstGeom prst="rect">
            <a:avLst/>
          </a:prstGeom>
        </p:spPr>
      </p:pic>
      <p:cxnSp>
        <p:nvCxnSpPr>
          <p:cNvPr id="11" name="Straight Connector 10">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55512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479</Words>
  <Application>Microsoft Macintosh PowerPoint</Application>
  <PresentationFormat>Widescreen</PresentationFormat>
  <Paragraphs>41</Paragraphs>
  <Slides>15</Slides>
  <Notes>11</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Art, Technology, Interactivity</vt:lpstr>
      <vt:lpstr>An Audiovisual Environment Suite Golan Levin, 1998-2000 </vt:lpstr>
      <vt:lpstr>Yellowtail  1999</vt:lpstr>
      <vt:lpstr>PowerPoint Presentation</vt:lpstr>
      <vt:lpstr>Floo  1999</vt:lpstr>
      <vt:lpstr>Loom  1999</vt:lpstr>
      <vt:lpstr>Warbo  2000</vt:lpstr>
      <vt:lpstr>Scribble Concert Ars Electronica, 2000</vt:lpstr>
      <vt:lpstr>Footballs Golan Levin &amp; Zachary Lieberman, 2006 https://vimeo.com/227566535</vt:lpstr>
      <vt:lpstr>Eyeshine Golan Levin &amp; Kyle McDonald, 2011 https://vimeo.com/222998856</vt:lpstr>
      <vt:lpstr>Domestic Tension Wafaa Bilal, 2007</vt:lpstr>
      <vt:lpstr>http://archive.rhizome.org/anthology/domestic-tension/</vt:lpstr>
      <vt:lpstr>https://www.youtube.com/watch?v=F_L6BC9O0rY&amp;list=UUt11epfyqEV5qBYNakUbARQ&amp;index=35 https://www.youtube.com/watch?v=PtvvVbeaSHk&amp;list=UUt11epfyqEV5qBYNakUbARQ&amp;index=3 https://www.youtube.com/user/mewafaa/videos </vt:lpstr>
      <vt:lpstr>PomPom Mirror Daniel Rozin, 2015 https://vimeo.com/128375543 </vt:lpstr>
      <vt:lpstr>Fabric Mirror Daniel Rozin, 2019 https://vimeo.com/317577759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Technology, Interaction</dc:title>
  <dc:creator>Yuli Zhao</dc:creator>
  <cp:lastModifiedBy>Yuli Zhao</cp:lastModifiedBy>
  <cp:revision>2</cp:revision>
  <dcterms:created xsi:type="dcterms:W3CDTF">2019-06-14T14:17:43Z</dcterms:created>
  <dcterms:modified xsi:type="dcterms:W3CDTF">2019-06-14T14:33:51Z</dcterms:modified>
</cp:coreProperties>
</file>